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297" r:id="rId9"/>
    <p:sldId id="298" r:id="rId10"/>
    <p:sldId id="299" r:id="rId11"/>
    <p:sldId id="290" r:id="rId12"/>
    <p:sldId id="300" r:id="rId13"/>
    <p:sldId id="301" r:id="rId14"/>
    <p:sldId id="302" r:id="rId15"/>
    <p:sldId id="291" r:id="rId16"/>
    <p:sldId id="303" r:id="rId17"/>
    <p:sldId id="321" r:id="rId18"/>
    <p:sldId id="304" r:id="rId19"/>
    <p:sldId id="305" r:id="rId20"/>
    <p:sldId id="320" r:id="rId21"/>
    <p:sldId id="292" r:id="rId22"/>
    <p:sldId id="306" r:id="rId23"/>
    <p:sldId id="307" r:id="rId24"/>
    <p:sldId id="316" r:id="rId25"/>
    <p:sldId id="308" r:id="rId26"/>
    <p:sldId id="309" r:id="rId27"/>
    <p:sldId id="317" r:id="rId28"/>
    <p:sldId id="318" r:id="rId29"/>
    <p:sldId id="319" r:id="rId30"/>
    <p:sldId id="310" r:id="rId31"/>
    <p:sldId id="293" r:id="rId32"/>
    <p:sldId id="311" r:id="rId33"/>
    <p:sldId id="312" r:id="rId34"/>
    <p:sldId id="313" r:id="rId35"/>
    <p:sldId id="314" r:id="rId36"/>
    <p:sldId id="315" r:id="rId37"/>
    <p:sldId id="294" r:id="rId38"/>
  </p:sldIdLst>
  <p:sldSz cx="12192000" cy="6858000"/>
  <p:notesSz cx="6735763" cy="9866313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1C50A2"/>
    <a:srgbClr val="F1850F"/>
    <a:srgbClr val="C3E5F3"/>
    <a:srgbClr val="000000"/>
    <a:srgbClr val="E6E6E6"/>
    <a:srgbClr val="FFFFFF"/>
    <a:srgbClr val="FFFFFC"/>
    <a:srgbClr val="F7FCF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3952" autoAdjust="0"/>
  </p:normalViewPr>
  <p:slideViewPr>
    <p:cSldViewPr snapToGrid="0" showGuides="1">
      <p:cViewPr varScale="1">
        <p:scale>
          <a:sx n="96" d="100"/>
          <a:sy n="96" d="100"/>
        </p:scale>
        <p:origin x="1122" y="72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首先对于功能性需求和非功能性需求进行分析。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图和</a:t>
            </a:r>
            <a:r>
              <a:rPr lang="en-US" altLang="zh-CN" dirty="0"/>
              <a:t>CDM</a:t>
            </a:r>
            <a:r>
              <a:rPr lang="zh-CN" altLang="en-US" dirty="0"/>
              <a:t>概念模型。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实现之后是测试的准备阶段，这两个文档是在设计阶段完成的，但是实际用上是在测试前期。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2278" cy="1720"/>
              <a:chOff x="5838753" y="1774524"/>
              <a:chExt cx="1447391" cy="10915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3" y="1774524"/>
                <a:ext cx="1447391" cy="792391"/>
                <a:chOff x="9140243" y="2649839"/>
                <a:chExt cx="1929855" cy="105652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91309"/>
                  <a:ext cx="192985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40243" y="3398639"/>
                  <a:ext cx="1211309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753" y="2635385"/>
                <a:ext cx="1177946" cy="230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919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6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30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6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6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6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67005"/>
            <a:ext cx="4157303" cy="1611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6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6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6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5136"/>
              </p:ext>
            </p:extLst>
          </p:nvPr>
        </p:nvGraphicFramePr>
        <p:xfrm>
          <a:off x="785089" y="1205349"/>
          <a:ext cx="4903075" cy="4431308"/>
        </p:xfrm>
        <a:graphic>
          <a:graphicData uri="http://schemas.openxmlformats.org/drawingml/2006/table">
            <a:tbl>
              <a:tblPr/>
              <a:tblGrid>
                <a:gridCol w="61892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694797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862503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1112901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32437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24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86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6230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71911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6230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71962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8E6AA-31FD-41C2-B25A-027593ED1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897"/>
              </p:ext>
            </p:extLst>
          </p:nvPr>
        </p:nvGraphicFramePr>
        <p:xfrm>
          <a:off x="6503838" y="1205349"/>
          <a:ext cx="4903075" cy="4432320"/>
        </p:xfrm>
        <a:graphic>
          <a:graphicData uri="http://schemas.openxmlformats.org/drawingml/2006/table">
            <a:tbl>
              <a:tblPr/>
              <a:tblGrid>
                <a:gridCol w="583055">
                  <a:extLst>
                    <a:ext uri="{9D8B030D-6E8A-4147-A177-3AD203B41FA5}">
                      <a16:colId xmlns:a16="http://schemas.microsoft.com/office/drawing/2014/main" val="3011521099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1963730018"/>
                    </a:ext>
                  </a:extLst>
                </a:gridCol>
                <a:gridCol w="739426">
                  <a:extLst>
                    <a:ext uri="{9D8B030D-6E8A-4147-A177-3AD203B41FA5}">
                      <a16:colId xmlns:a16="http://schemas.microsoft.com/office/drawing/2014/main" val="2385346014"/>
                    </a:ext>
                  </a:extLst>
                </a:gridCol>
                <a:gridCol w="1372366">
                  <a:extLst>
                    <a:ext uri="{9D8B030D-6E8A-4147-A177-3AD203B41FA5}">
                      <a16:colId xmlns:a16="http://schemas.microsoft.com/office/drawing/2014/main" val="1181337188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27364326"/>
                    </a:ext>
                  </a:extLst>
                </a:gridCol>
                <a:gridCol w="736076">
                  <a:extLst>
                    <a:ext uri="{9D8B030D-6E8A-4147-A177-3AD203B41FA5}">
                      <a16:colId xmlns:a16="http://schemas.microsoft.com/office/drawing/2014/main" val="3386538136"/>
                    </a:ext>
                  </a:extLst>
                </a:gridCol>
              </a:tblGrid>
              <a:tr h="28816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2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6331"/>
                  </a:ext>
                </a:extLst>
              </a:tr>
              <a:tr h="36458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46890"/>
                  </a:ext>
                </a:extLst>
              </a:tr>
              <a:tr h="365597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访谈方式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118653"/>
                  </a:ext>
                </a:extLst>
              </a:tr>
              <a:tr h="364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21516"/>
                  </a:ext>
                </a:extLst>
              </a:tr>
              <a:tr h="182798">
                <a:tc gridSpan="6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60096"/>
                  </a:ext>
                </a:extLst>
              </a:tr>
              <a:tr h="809896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2087"/>
                  </a:ext>
                </a:extLst>
              </a:tr>
              <a:tr h="168834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）若用户范围扩大应考虑用户适用范围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）确定用户好友的判断以及关注的人与好友的联系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）界面的设计要求精美、引人注目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）确定动态的可见性的选择方式</a:t>
                      </a:r>
                    </a:p>
                    <a:p>
                      <a:pPr indent="266700" algn="l">
                        <a:tabLst>
                          <a:tab pos="2438400" algn="l"/>
                        </a:tabLst>
                      </a:pP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）确定人气值的计算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13092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357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6096000" y="773352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8" y="2797"/>
              <a:ext cx="1854" cy="1578"/>
              <a:chOff x="5836844" y="1774525"/>
              <a:chExt cx="1176847" cy="100098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6844" y="1774525"/>
                <a:ext cx="1042510" cy="735480"/>
                <a:chOff x="9137696" y="2649839"/>
                <a:chExt cx="1390013" cy="98063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696" y="2732955"/>
                  <a:ext cx="1340725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7696" y="3322976"/>
                  <a:ext cx="1390013" cy="3075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6846" y="2544913"/>
                <a:ext cx="1176845" cy="230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关键算法设计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99343" y="3099850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-2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242368" y="2594124"/>
            <a:ext cx="4044623" cy="166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7033421" y="320407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7033420" y="625454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26" y="641067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43" y="3481078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26" y="1225526"/>
            <a:ext cx="3342564" cy="45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6" y="922337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31" y="8862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509" y="886234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75" y="1123730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399" y="910368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98" y="3609060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1264728" y="6153552"/>
            <a:ext cx="194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4801670" y="6159543"/>
            <a:ext cx="182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241924" y="2869797"/>
            <a:ext cx="2728639" cy="147732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013640" y="3008296"/>
            <a:ext cx="2779085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F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5" y="2794"/>
              <a:ext cx="1430" cy="1407"/>
              <a:chOff x="9138759" y="2649839"/>
              <a:chExt cx="1210555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555" cy="307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项目概述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7" y="2794"/>
              <a:ext cx="1595" cy="1186"/>
              <a:chOff x="5838757" y="1774523"/>
              <a:chExt cx="1012772" cy="7531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7" y="1774523"/>
                <a:ext cx="1012772" cy="501335"/>
                <a:chOff x="9140243" y="2649839"/>
                <a:chExt cx="1350362" cy="66844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752" y="2698938"/>
                  <a:ext cx="121085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754" y="3010565"/>
                  <a:ext cx="121085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389" y="2296817"/>
                <a:ext cx="907753" cy="23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452" y="374670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029" y="406157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7250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5602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6618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9827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9107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60044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3382430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0217" y="2717154"/>
            <a:ext cx="3656900" cy="31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6EB13-689A-483C-8FEB-FC7A562C23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14" y="1609952"/>
            <a:ext cx="5318167" cy="33276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3" y="16099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96" y="739929"/>
            <a:ext cx="4049823" cy="572836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我们小组开发的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记录分享软件（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Days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7665678" y="4124320"/>
            <a:ext cx="4180768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文档的使用除了项目开发团队的内部使用外，还需提交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用户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和客户组织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负责人审查批准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文档的使用遵守国家先关法律法规，未经允许不得对外公开，有一定的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保密性和私密性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0980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7717659" y="1968755"/>
            <a:ext cx="4512072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项目名称：移动端记录分享服务型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应用程序（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Days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项目用途：在学生繁忙的生活中提供一些便利与休闲娱乐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FAA703-F051-4239-B219-B3BD1606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3" y="794138"/>
            <a:ext cx="6100448" cy="30448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6" y="2794"/>
              <a:ext cx="1642" cy="1558"/>
              <a:chOff x="5838568" y="1774524"/>
              <a:chExt cx="1042823" cy="98926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8" y="1774524"/>
                <a:ext cx="1042823" cy="725422"/>
                <a:chOff x="9139991" y="2649839"/>
                <a:chExt cx="1390430" cy="9672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54143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2-1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309347"/>
                  <a:ext cx="1390430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568" y="2532998"/>
                <a:ext cx="910480" cy="23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056359"/>
            <a:ext cx="6331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4" y="992621"/>
            <a:ext cx="6331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4" y="2265559"/>
            <a:ext cx="6331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3" y="3695873"/>
            <a:ext cx="6331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301726"/>
            <a:ext cx="3549941" cy="19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1367</TotalTime>
  <Words>3157</Words>
  <Application>Microsoft Office PowerPoint</Application>
  <PresentationFormat>宽屏</PresentationFormat>
  <Paragraphs>432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-apple-system</vt:lpstr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268</cp:revision>
  <cp:lastPrinted>2021-01-06T03:18:57Z</cp:lastPrinted>
  <dcterms:created xsi:type="dcterms:W3CDTF">2018-03-10T07:16:38Z</dcterms:created>
  <dcterms:modified xsi:type="dcterms:W3CDTF">2021-01-12T11:15:23Z</dcterms:modified>
</cp:coreProperties>
</file>